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63A148-C9AA-4128-80C8-B434E3866C90}" type="datetimeFigureOut">
              <a:rPr lang="en-US" smtClean="0"/>
              <a:t>7/6/2010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FEE5D0-C969-4984-A0E2-36BAC2BED83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1FBA93-0CA5-4419-98E1-60366BC43C0C}" type="datetimeFigureOut">
              <a:rPr lang="en-US" smtClean="0"/>
              <a:t>7/6/2010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FBA93-0CA5-4419-98E1-60366BC43C0C}" type="datetimeFigureOut">
              <a:rPr lang="en-US" smtClean="0"/>
              <a:t>7/6/2010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FBA93-0CA5-4419-98E1-60366BC43C0C}" type="datetimeFigureOut">
              <a:rPr lang="en-US" smtClean="0"/>
              <a:t>7/6/2010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FBA93-0CA5-4419-98E1-60366BC43C0C}" type="datetimeFigureOut">
              <a:rPr lang="en-US" smtClean="0"/>
              <a:t>7/6/2010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1FBA93-0CA5-4419-98E1-60366BC43C0C}" type="datetimeFigureOut">
              <a:rPr lang="en-US" smtClean="0"/>
              <a:t>7/6/2010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1FBA93-0CA5-4419-98E1-60366BC43C0C}" type="datetimeFigureOut">
              <a:rPr lang="en-US" smtClean="0"/>
              <a:t>7/6/2010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1FBA93-0CA5-4419-98E1-60366BC43C0C}" type="datetimeFigureOut">
              <a:rPr lang="en-US" smtClean="0"/>
              <a:t>7/6/2010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1FBA93-0CA5-4419-98E1-60366BC43C0C}" type="datetimeFigureOut">
              <a:rPr lang="en-US" smtClean="0"/>
              <a:t>7/6/2010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FBA93-0CA5-4419-98E1-60366BC43C0C}" type="datetimeFigureOut">
              <a:rPr lang="en-US" smtClean="0"/>
              <a:t>7/6/2010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1FBA93-0CA5-4419-98E1-60366BC43C0C}" type="datetimeFigureOut">
              <a:rPr lang="en-US" smtClean="0"/>
              <a:t>7/6/2010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1FBA93-0CA5-4419-98E1-60366BC43C0C}" type="datetimeFigureOut">
              <a:rPr lang="en-US" smtClean="0"/>
              <a:t>7/6/2010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13ED9-A1E6-4730-8AFB-69F0494E05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FBA93-0CA5-4419-98E1-60366BC43C0C}" type="datetimeFigureOut">
              <a:rPr lang="en-US" smtClean="0"/>
              <a:t>7/6/2010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13ED9-A1E6-4730-8AFB-69F0494E05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90601"/>
            <a:ext cx="8534400" cy="2609850"/>
          </a:xfrm>
        </p:spPr>
        <p:txBody>
          <a:bodyPr>
            <a:normAutofit fontScale="90000"/>
          </a:bodyPr>
          <a:lstStyle/>
          <a:p>
            <a:r>
              <a:rPr lang="en-US" dirty="0"/>
              <a:t>Revenue Generation in Hospital Foundations:  Neural Network versus Regression Model Recommendations</a:t>
            </a:r>
          </a:p>
        </p:txBody>
      </p:sp>
      <p:sp>
        <p:nvSpPr>
          <p:cNvPr id="3" name="Subtitle 2"/>
          <p:cNvSpPr>
            <a:spLocks noGrp="1"/>
          </p:cNvSpPr>
          <p:nvPr>
            <p:ph type="subTitle" idx="1"/>
          </p:nvPr>
        </p:nvSpPr>
        <p:spPr>
          <a:xfrm>
            <a:off x="762000" y="3886200"/>
            <a:ext cx="7696200" cy="1752600"/>
          </a:xfrm>
        </p:spPr>
        <p:txBody>
          <a:bodyPr>
            <a:normAutofit fontScale="92500" lnSpcReduction="10000"/>
          </a:bodyPr>
          <a:lstStyle/>
          <a:p>
            <a:r>
              <a:rPr lang="en-US" dirty="0"/>
              <a:t>Mary E. Malliaris</a:t>
            </a:r>
            <a:r>
              <a:rPr lang="en-US" baseline="30000" dirty="0"/>
              <a:t> </a:t>
            </a:r>
            <a:endParaRPr lang="en-US" baseline="30000" dirty="0" smtClean="0"/>
          </a:p>
          <a:p>
            <a:r>
              <a:rPr lang="en-US" sz="2400" dirty="0" smtClean="0"/>
              <a:t>Loyola University Chicago</a:t>
            </a:r>
            <a:endParaRPr lang="en-US" sz="2400" baseline="30000" dirty="0" smtClean="0"/>
          </a:p>
          <a:p>
            <a:r>
              <a:rPr lang="en-US" dirty="0" smtClean="0"/>
              <a:t>Maria Pappas</a:t>
            </a:r>
            <a:endParaRPr lang="en-US" dirty="0"/>
          </a:p>
          <a:p>
            <a:r>
              <a:rPr lang="en-US" sz="2400" dirty="0" smtClean="0"/>
              <a:t>Thorek </a:t>
            </a:r>
            <a:r>
              <a:rPr lang="en-US" sz="2400" dirty="0"/>
              <a:t>Memorial Foundation, Chicago, </a:t>
            </a:r>
            <a:r>
              <a:rPr lang="en-US" sz="2400" dirty="0" smtClean="0"/>
              <a:t>IL</a:t>
            </a:r>
            <a:endParaRPr lang="en-US" sz="24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 Importance</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0" y="1600200"/>
            <a:ext cx="4456837" cy="35052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267200" y="1600200"/>
            <a:ext cx="4554747" cy="3581400"/>
          </a:xfrm>
          <a:prstGeom prst="rect">
            <a:avLst/>
          </a:prstGeom>
          <a:noFill/>
          <a:ln w="9525">
            <a:noFill/>
            <a:miter lim="800000"/>
            <a:headEnd/>
            <a:tailEnd/>
          </a:ln>
        </p:spPr>
      </p:pic>
      <p:sp>
        <p:nvSpPr>
          <p:cNvPr id="6" name="TextBox 5"/>
          <p:cNvSpPr txBox="1"/>
          <p:nvPr/>
        </p:nvSpPr>
        <p:spPr>
          <a:xfrm>
            <a:off x="381000" y="4648200"/>
            <a:ext cx="8382000" cy="2031325"/>
          </a:xfrm>
          <a:prstGeom prst="rect">
            <a:avLst/>
          </a:prstGeom>
          <a:noFill/>
        </p:spPr>
        <p:txBody>
          <a:bodyPr wrap="square" rtlCol="0">
            <a:spAutoFit/>
          </a:bodyPr>
          <a:lstStyle/>
          <a:p>
            <a:r>
              <a:rPr lang="fr-FR" dirty="0"/>
              <a:t>Variable importance values in </a:t>
            </a:r>
            <a:r>
              <a:rPr lang="fr-FR" dirty="0" smtClean="0"/>
              <a:t>PASW are </a:t>
            </a:r>
            <a:r>
              <a:rPr lang="fr-FR" dirty="0"/>
              <a:t>relative.  The sum of the values for all input variables in each model is 1.0. Variable importance </a:t>
            </a:r>
            <a:r>
              <a:rPr lang="fr-FR" dirty="0" smtClean="0"/>
              <a:t>is </a:t>
            </a:r>
            <a:r>
              <a:rPr lang="fr-FR" dirty="0"/>
              <a:t>not </a:t>
            </a:r>
            <a:r>
              <a:rPr lang="fr-FR" dirty="0" smtClean="0"/>
              <a:t>model </a:t>
            </a:r>
            <a:r>
              <a:rPr lang="fr-FR" dirty="0"/>
              <a:t>accuracy. It </a:t>
            </a:r>
            <a:r>
              <a:rPr lang="fr-FR" dirty="0" smtClean="0"/>
              <a:t>compares the </a:t>
            </a:r>
            <a:r>
              <a:rPr lang="fr-FR" dirty="0"/>
              <a:t>importance of each variable in making </a:t>
            </a:r>
            <a:r>
              <a:rPr lang="fr-FR" dirty="0" smtClean="0"/>
              <a:t>the </a:t>
            </a:r>
            <a:r>
              <a:rPr lang="fr-FR" dirty="0"/>
              <a:t>prediction, not whether or not the prediction is correct.  </a:t>
            </a:r>
            <a:r>
              <a:rPr lang="fr-FR" dirty="0" smtClean="0"/>
              <a:t>It is </a:t>
            </a:r>
            <a:r>
              <a:rPr lang="fr-FR" dirty="0"/>
              <a:t>calculated by looking at how much the dependent variable changes when the lowest and highest values of the variable are fed through the model and all other variable values are held constant.</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sz="3200" dirty="0" smtClean="0"/>
              <a:t>Comparative Variable Importance</a:t>
            </a:r>
            <a:endParaRPr lang="en-US" sz="3200" dirty="0"/>
          </a:p>
        </p:txBody>
      </p:sp>
      <p:graphicFrame>
        <p:nvGraphicFramePr>
          <p:cNvPr id="4" name="Content Placeholder 3"/>
          <p:cNvGraphicFramePr>
            <a:graphicFrameLocks noGrp="1"/>
          </p:cNvGraphicFramePr>
          <p:nvPr>
            <p:ph idx="1"/>
          </p:nvPr>
        </p:nvGraphicFramePr>
        <p:xfrm>
          <a:off x="457200" y="609600"/>
          <a:ext cx="8229600" cy="6162048"/>
        </p:xfrm>
        <a:graphic>
          <a:graphicData uri="http://schemas.openxmlformats.org/drawingml/2006/table">
            <a:tbl>
              <a:tblPr firstRow="1" bandRow="1">
                <a:tableStyleId>{5C22544A-7EE6-4342-B048-85BDC9FD1C3A}</a:tableStyleId>
              </a:tblPr>
              <a:tblGrid>
                <a:gridCol w="2057400"/>
                <a:gridCol w="2057400"/>
                <a:gridCol w="2057400"/>
                <a:gridCol w="2057400"/>
              </a:tblGrid>
              <a:tr h="385128">
                <a:tc>
                  <a:txBody>
                    <a:bodyPr/>
                    <a:lstStyle/>
                    <a:p>
                      <a:pPr algn="ctr" rtl="0" fontAlgn="b"/>
                      <a:r>
                        <a:rPr lang="en-US" sz="1800" b="1" i="0" u="none" strike="noStrike" dirty="0">
                          <a:solidFill>
                            <a:srgbClr val="000000"/>
                          </a:solidFill>
                          <a:latin typeface="Calibri"/>
                        </a:rPr>
                        <a:t>Variable</a:t>
                      </a:r>
                      <a:r>
                        <a:rPr lang="en-US" sz="1800" b="1" i="0" u="none" strike="noStrike" dirty="0">
                          <a:solidFill>
                            <a:srgbClr val="FFFFFF"/>
                          </a:solidFill>
                          <a:latin typeface="Calibri"/>
                        </a:rPr>
                        <a:t> </a:t>
                      </a:r>
                      <a:endParaRPr lang="en-US" sz="1800" b="1"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i="0" u="none" strike="noStrike" dirty="0">
                          <a:solidFill>
                            <a:srgbClr val="000000"/>
                          </a:solidFill>
                          <a:latin typeface="Calibri"/>
                        </a:rPr>
                        <a:t>Neural Network </a:t>
                      </a:r>
                      <a:r>
                        <a:rPr lang="en-US" sz="1800" b="1" i="0" u="none" strike="noStrike" dirty="0">
                          <a:solidFill>
                            <a:srgbClr val="FFFFFF"/>
                          </a:solidFill>
                          <a:latin typeface="Calibri"/>
                        </a:rPr>
                        <a:t> </a:t>
                      </a:r>
                      <a:endParaRPr lang="en-US" sz="1800" b="1"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i="0" u="none" strike="noStrike" dirty="0">
                          <a:solidFill>
                            <a:srgbClr val="000000"/>
                          </a:solidFill>
                          <a:latin typeface="Calibri"/>
                        </a:rPr>
                        <a:t>Regression</a:t>
                      </a:r>
                      <a:r>
                        <a:rPr lang="en-US" sz="1800" b="1" i="0" u="none" strike="noStrike" dirty="0">
                          <a:solidFill>
                            <a:srgbClr val="FFFFFF"/>
                          </a:solidFill>
                          <a:latin typeface="Calibri"/>
                        </a:rPr>
                        <a:t> </a:t>
                      </a:r>
                      <a:endParaRPr lang="en-US" sz="1800" b="1"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1" i="0" u="none" strike="noStrike" dirty="0">
                          <a:solidFill>
                            <a:srgbClr val="000000"/>
                          </a:solidFill>
                          <a:latin typeface="Calibri"/>
                        </a:rPr>
                        <a:t>Abs Difference</a:t>
                      </a:r>
                      <a:r>
                        <a:rPr lang="en-US" sz="1800" b="1" i="0" u="none" strike="noStrike" dirty="0">
                          <a:solidFill>
                            <a:srgbClr val="FFFFFF"/>
                          </a:solidFill>
                          <a:latin typeface="Calibri"/>
                        </a:rPr>
                        <a:t> </a:t>
                      </a:r>
                      <a:endParaRPr lang="en-US" sz="1800" b="1"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Net Assets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0.437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dirty="0">
                          <a:solidFill>
                            <a:srgbClr val="000000"/>
                          </a:solidFill>
                          <a:latin typeface="Calibri"/>
                        </a:rPr>
                        <a:t>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dirty="0">
                          <a:solidFill>
                            <a:srgbClr val="000000"/>
                          </a:solidFill>
                          <a:latin typeface="Calibri"/>
                        </a:rPr>
                        <a:t>0.437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Expenses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0.286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0.699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0.413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Contributions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Beds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Board Comp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Staff Comp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Fundraiser Comp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Giving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Party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Athletic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Memorial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Hospital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Charity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Community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5128">
                <a:tc>
                  <a:txBody>
                    <a:bodyPr/>
                    <a:lstStyle/>
                    <a:p>
                      <a:pPr algn="just" rtl="0" fontAlgn="b"/>
                      <a:r>
                        <a:rPr lang="en-US" sz="1800" b="0" i="0" u="none" strike="noStrike">
                          <a:solidFill>
                            <a:srgbClr val="000000"/>
                          </a:solidFill>
                          <a:latin typeface="Calibri"/>
                        </a:rPr>
                        <a:t>Research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a:solidFill>
                            <a:srgbClr val="000000"/>
                          </a:solidFill>
                          <a:latin typeface="Calibri"/>
                        </a:rPr>
                        <a:t>0.030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800" b="0" i="0" u="none" strike="noStrike" dirty="0">
                          <a:solidFill>
                            <a:srgbClr val="000000"/>
                          </a:solidFill>
                          <a:latin typeface="Calibri"/>
                        </a:rPr>
                        <a:t>0.007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Regression:</a:t>
            </a:r>
          </a:p>
          <a:p>
            <a:pPr lvl="1"/>
            <a:r>
              <a:rPr lang="en-US" dirty="0" smtClean="0"/>
              <a:t>Focus on fundraising events with activities that directly raise money such as auctions and </a:t>
            </a:r>
            <a:r>
              <a:rPr lang="en-US" dirty="0" err="1" smtClean="0"/>
              <a:t>radiothons</a:t>
            </a:r>
            <a:endParaRPr lang="en-US" dirty="0" smtClean="0"/>
          </a:p>
          <a:p>
            <a:pPr lvl="1"/>
            <a:r>
              <a:rPr lang="en-US" dirty="0" smtClean="0"/>
              <a:t>Spend money first on the associated hospital</a:t>
            </a:r>
          </a:p>
          <a:p>
            <a:r>
              <a:rPr lang="en-US" dirty="0" smtClean="0"/>
              <a:t>Neural Network:</a:t>
            </a:r>
          </a:p>
          <a:p>
            <a:pPr lvl="1"/>
            <a:r>
              <a:rPr lang="en-US" dirty="0" smtClean="0"/>
              <a:t>Raise money through personal memorials or naming opportunities</a:t>
            </a:r>
          </a:p>
          <a:p>
            <a:pPr lvl="1"/>
            <a:r>
              <a:rPr lang="en-US" dirty="0" smtClean="0"/>
              <a:t>Spend money </a:t>
            </a:r>
            <a:r>
              <a:rPr lang="en-US" smtClean="0"/>
              <a:t>on charity care</a:t>
            </a: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a:xfrm>
            <a:off x="1219200" y="2057400"/>
            <a:ext cx="6858000" cy="4068763"/>
          </a:xfrm>
        </p:spPr>
        <p:txBody>
          <a:bodyPr/>
          <a:lstStyle/>
          <a:p>
            <a:r>
              <a:rPr lang="fr-FR" dirty="0" smtClean="0"/>
              <a:t>How should a </a:t>
            </a:r>
            <a:r>
              <a:rPr lang="fr-FR" dirty="0" smtClean="0"/>
              <a:t>nonprofit foundation supporting a hospital</a:t>
            </a:r>
            <a:r>
              <a:rPr lang="fr-FR" dirty="0" smtClean="0"/>
              <a:t> allocate its resources in order to optimize income?</a:t>
            </a:r>
          </a:p>
          <a:p>
            <a:r>
              <a:rPr lang="fr-FR" dirty="0" smtClean="0"/>
              <a:t>Will a regression model and a neural network model give the same recommendations?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Structure</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dirty="0" smtClean="0"/>
              <a:t>Personnel</a:t>
            </a:r>
          </a:p>
          <a:p>
            <a:pPr lvl="1"/>
            <a:r>
              <a:rPr lang="en-US" dirty="0" smtClean="0"/>
              <a:t>board of directors, staff, professional fundraisers</a:t>
            </a:r>
          </a:p>
          <a:p>
            <a:r>
              <a:rPr lang="fr-FR" dirty="0" smtClean="0"/>
              <a:t>Strategy </a:t>
            </a:r>
            <a:r>
              <a:rPr lang="fr-FR" dirty="0"/>
              <a:t>followed to collect funds </a:t>
            </a:r>
            <a:endParaRPr lang="fr-FR" dirty="0" smtClean="0"/>
          </a:p>
          <a:p>
            <a:pPr lvl="1"/>
            <a:r>
              <a:rPr lang="fr-FR" dirty="0" smtClean="0"/>
              <a:t>fundraising</a:t>
            </a:r>
            <a:r>
              <a:rPr lang="fr-FR" dirty="0"/>
              <a:t>, investing, or </a:t>
            </a:r>
            <a:r>
              <a:rPr lang="fr-FR" dirty="0" smtClean="0"/>
              <a:t>mixed </a:t>
            </a:r>
            <a:endParaRPr lang="en-US" dirty="0" smtClean="0"/>
          </a:p>
          <a:p>
            <a:r>
              <a:rPr lang="fr-FR" dirty="0" smtClean="0"/>
              <a:t>Types </a:t>
            </a:r>
            <a:r>
              <a:rPr lang="fr-FR" dirty="0"/>
              <a:t>of events </a:t>
            </a:r>
            <a:endParaRPr lang="fr-FR" dirty="0" smtClean="0"/>
          </a:p>
          <a:p>
            <a:pPr lvl="1"/>
            <a:r>
              <a:rPr lang="fr-FR" dirty="0" smtClean="0"/>
              <a:t>memorial</a:t>
            </a:r>
            <a:r>
              <a:rPr lang="fr-FR" dirty="0"/>
              <a:t>, athletic, party, </a:t>
            </a:r>
            <a:r>
              <a:rPr lang="fr-FR" dirty="0" smtClean="0"/>
              <a:t>giving</a:t>
            </a:r>
            <a:endParaRPr lang="en-US" dirty="0" smtClean="0"/>
          </a:p>
          <a:p>
            <a:r>
              <a:rPr lang="en-US" dirty="0" smtClean="0"/>
              <a:t>Spending Categories</a:t>
            </a:r>
          </a:p>
          <a:p>
            <a:pPr lvl="1"/>
            <a:r>
              <a:rPr lang="fr-FR" dirty="0" smtClean="0"/>
              <a:t>the </a:t>
            </a:r>
            <a:r>
              <a:rPr lang="fr-FR" dirty="0"/>
              <a:t>associated hospital, the community, charity care, and research/education</a:t>
            </a:r>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Data</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r>
              <a:rPr lang="fr-FR" dirty="0"/>
              <a:t>Form </a:t>
            </a:r>
            <a:r>
              <a:rPr lang="fr-FR" dirty="0" smtClean="0"/>
              <a:t>990 from  Guidestar.org for each foundation</a:t>
            </a:r>
          </a:p>
          <a:p>
            <a:pPr>
              <a:buNone/>
            </a:pPr>
            <a:r>
              <a:rPr lang="fr-FR" dirty="0" smtClean="0"/>
              <a:t>Variables:</a:t>
            </a:r>
          </a:p>
          <a:p>
            <a:r>
              <a:rPr lang="fr-FR" dirty="0" smtClean="0"/>
              <a:t>Net Assets</a:t>
            </a:r>
          </a:p>
          <a:p>
            <a:r>
              <a:rPr lang="fr-FR" dirty="0" smtClean="0"/>
              <a:t>Amount for Expenses</a:t>
            </a:r>
          </a:p>
          <a:p>
            <a:r>
              <a:rPr lang="fr-FR" dirty="0" smtClean="0"/>
              <a:t>Number of Hospital Beds (an indicator of size)</a:t>
            </a:r>
            <a:endParaRPr lang="en-US" dirty="0" smtClean="0"/>
          </a:p>
          <a:p>
            <a:r>
              <a:rPr lang="fr-FR" dirty="0" smtClean="0"/>
              <a:t>Total Contributions</a:t>
            </a:r>
            <a:endParaRPr lang="en-US" dirty="0" smtClean="0"/>
          </a:p>
          <a:p>
            <a:r>
              <a:rPr lang="fr-FR" dirty="0" smtClean="0"/>
              <a:t>Area of Spending: Hospital, </a:t>
            </a:r>
            <a:r>
              <a:rPr lang="fr-FR" dirty="0" smtClean="0"/>
              <a:t>Charity, Community, Research/Education</a:t>
            </a:r>
          </a:p>
          <a:p>
            <a:r>
              <a:rPr lang="fr-FR" dirty="0" smtClean="0"/>
              <a:t>Compensation: Board, Staff, Professional Fundraisers</a:t>
            </a:r>
          </a:p>
          <a:p>
            <a:r>
              <a:rPr lang="fr-FR" dirty="0" smtClean="0"/>
              <a:t>Type of Events:  Giving, Party, Athletic, Memorial</a:t>
            </a:r>
          </a:p>
          <a:p>
            <a:pPr>
              <a:buNone/>
            </a:pPr>
            <a:r>
              <a:rPr lang="fr-FR" dirty="0" smtClean="0"/>
              <a:t>Target Variable:  Revenue</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524000"/>
          </a:xfrm>
        </p:spPr>
        <p:txBody>
          <a:bodyPr>
            <a:normAutofit fontScale="90000"/>
          </a:bodyPr>
          <a:lstStyle/>
          <a:p>
            <a:r>
              <a:rPr lang="en-US" sz="4900" dirty="0" smtClean="0"/>
              <a:t>Foundations</a:t>
            </a:r>
            <a:r>
              <a:rPr lang="en-US" dirty="0" smtClean="0"/>
              <a:t/>
            </a:r>
            <a:br>
              <a:rPr lang="en-US" dirty="0" smtClean="0"/>
            </a:br>
            <a:r>
              <a:rPr lang="en-US" sz="2800" dirty="0" smtClean="0"/>
              <a:t>Number per Region and by Size</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457200" y="3124200"/>
          <a:ext cx="8229600" cy="22250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indent="228600" algn="just">
                        <a:spcBef>
                          <a:spcPts val="0"/>
                        </a:spcBef>
                        <a:spcAft>
                          <a:spcPts val="0"/>
                        </a:spcAft>
                      </a:pPr>
                      <a:r>
                        <a:rPr lang="fr-FR" sz="2400" dirty="0">
                          <a:solidFill>
                            <a:schemeClr val="tx1"/>
                          </a:solidFill>
                          <a:latin typeface="+mj-lt"/>
                          <a:ea typeface="Times New Roman"/>
                          <a:cs typeface="Times New Roman"/>
                        </a:rPr>
                        <a:t>Region</a:t>
                      </a:r>
                      <a:endParaRPr lang="en-US" sz="2400" dirty="0">
                        <a:solidFill>
                          <a:schemeClr val="tx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a:spcBef>
                          <a:spcPts val="0"/>
                        </a:spcBef>
                        <a:spcAft>
                          <a:spcPts val="0"/>
                        </a:spcAft>
                      </a:pPr>
                      <a:r>
                        <a:rPr lang="fr-FR" sz="2400" dirty="0">
                          <a:solidFill>
                            <a:schemeClr val="tx1"/>
                          </a:solidFill>
                          <a:latin typeface="+mj-lt"/>
                          <a:ea typeface="Times New Roman"/>
                          <a:cs typeface="Times New Roman"/>
                        </a:rPr>
                        <a:t>Count</a:t>
                      </a:r>
                      <a:endParaRPr lang="en-US" sz="2400" dirty="0">
                        <a:solidFill>
                          <a:schemeClr val="tx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a:spcBef>
                          <a:spcPts val="0"/>
                        </a:spcBef>
                        <a:spcAft>
                          <a:spcPts val="0"/>
                        </a:spcAft>
                      </a:pPr>
                      <a:r>
                        <a:rPr lang="fr-FR" sz="2400">
                          <a:solidFill>
                            <a:schemeClr val="tx1"/>
                          </a:solidFill>
                          <a:latin typeface="+mj-lt"/>
                          <a:ea typeface="Times New Roman"/>
                          <a:cs typeface="Times New Roman"/>
                        </a:rPr>
                        <a:t>HospSize</a:t>
                      </a:r>
                      <a:endParaRPr lang="en-US" sz="2400">
                        <a:solidFill>
                          <a:schemeClr val="tx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a:spcBef>
                          <a:spcPts val="0"/>
                        </a:spcBef>
                        <a:spcAft>
                          <a:spcPts val="0"/>
                        </a:spcAft>
                      </a:pPr>
                      <a:r>
                        <a:rPr lang="fr-FR" sz="2400" dirty="0">
                          <a:solidFill>
                            <a:schemeClr val="tx1"/>
                          </a:solidFill>
                          <a:latin typeface="+mj-lt"/>
                          <a:ea typeface="Times New Roman"/>
                          <a:cs typeface="Times New Roman"/>
                        </a:rPr>
                        <a:t>Count</a:t>
                      </a:r>
                      <a:endParaRPr lang="en-US" sz="2400" dirty="0">
                        <a:solidFill>
                          <a:schemeClr val="tx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228600" algn="just">
                        <a:spcBef>
                          <a:spcPts val="0"/>
                        </a:spcBef>
                        <a:spcAft>
                          <a:spcPts val="0"/>
                        </a:spcAft>
                      </a:pPr>
                      <a:r>
                        <a:rPr lang="fr-FR" sz="2400">
                          <a:latin typeface="+mj-lt"/>
                          <a:ea typeface="Times New Roman"/>
                          <a:cs typeface="Times New Roman"/>
                        </a:rPr>
                        <a:t>Midwest</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50</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Large</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22</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228600" algn="just">
                        <a:spcBef>
                          <a:spcPts val="0"/>
                        </a:spcBef>
                        <a:spcAft>
                          <a:spcPts val="0"/>
                        </a:spcAft>
                      </a:pPr>
                      <a:r>
                        <a:rPr lang="fr-FR" sz="2400">
                          <a:latin typeface="+mj-lt"/>
                          <a:ea typeface="Times New Roman"/>
                          <a:cs typeface="Times New Roman"/>
                        </a:rPr>
                        <a:t>Northeast</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50</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a:latin typeface="+mj-lt"/>
                          <a:ea typeface="Times New Roman"/>
                          <a:cs typeface="Times New Roman"/>
                        </a:rPr>
                        <a:t>MedLarge</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a:latin typeface="+mj-lt"/>
                          <a:ea typeface="Times New Roman"/>
                          <a:cs typeface="Times New Roman"/>
                        </a:rPr>
                        <a:t>20</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228600" algn="just">
                        <a:spcBef>
                          <a:spcPts val="0"/>
                        </a:spcBef>
                        <a:spcAft>
                          <a:spcPts val="0"/>
                        </a:spcAft>
                      </a:pPr>
                      <a:r>
                        <a:rPr lang="fr-FR" sz="2400">
                          <a:latin typeface="+mj-lt"/>
                          <a:ea typeface="Times New Roman"/>
                          <a:cs typeface="Times New Roman"/>
                        </a:rPr>
                        <a:t>South</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40</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defTabSz="914400" rtl="0" eaLnBrk="1" latinLnBrk="0" hangingPunct="1">
                        <a:spcBef>
                          <a:spcPts val="0"/>
                        </a:spcBef>
                        <a:spcAft>
                          <a:spcPts val="0"/>
                        </a:spcAft>
                      </a:pPr>
                      <a:r>
                        <a:rPr lang="en-US" sz="2400" kern="1200" dirty="0" smtClean="0">
                          <a:solidFill>
                            <a:schemeClr val="dk1"/>
                          </a:solidFill>
                          <a:latin typeface="+mj-lt"/>
                          <a:ea typeface="Times New Roman"/>
                          <a:cs typeface="Times New Roman"/>
                        </a:rPr>
                        <a:t>Medium</a:t>
                      </a:r>
                      <a:endParaRPr lang="en-US" sz="2400" kern="1200" dirty="0">
                        <a:solidFill>
                          <a:schemeClr val="dk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defTabSz="914400" rtl="0" eaLnBrk="1" latinLnBrk="0" hangingPunct="1">
                        <a:spcBef>
                          <a:spcPts val="0"/>
                        </a:spcBef>
                        <a:spcAft>
                          <a:spcPts val="0"/>
                        </a:spcAft>
                      </a:pPr>
                      <a:r>
                        <a:rPr lang="en-US" sz="2400" kern="1200" dirty="0" smtClean="0">
                          <a:solidFill>
                            <a:schemeClr val="dk1"/>
                          </a:solidFill>
                          <a:latin typeface="+mj-lt"/>
                          <a:ea typeface="Times New Roman"/>
                          <a:cs typeface="Times New Roman"/>
                        </a:rPr>
                        <a:t>72</a:t>
                      </a:r>
                      <a:endParaRPr lang="en-US" sz="2400" kern="1200" dirty="0">
                        <a:solidFill>
                          <a:schemeClr val="dk1"/>
                        </a:solidFill>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228600" algn="just">
                        <a:spcBef>
                          <a:spcPts val="0"/>
                        </a:spcBef>
                        <a:spcAft>
                          <a:spcPts val="0"/>
                        </a:spcAft>
                      </a:pPr>
                      <a:r>
                        <a:rPr lang="fr-FR" sz="2400">
                          <a:latin typeface="+mj-lt"/>
                          <a:ea typeface="Times New Roman"/>
                          <a:cs typeface="Times New Roman"/>
                        </a:rPr>
                        <a:t>West</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a:latin typeface="+mj-lt"/>
                          <a:ea typeface="Times New Roman"/>
                          <a:cs typeface="Times New Roman"/>
                        </a:rPr>
                        <a:t>42</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smtClean="0">
                          <a:latin typeface="+mj-lt"/>
                          <a:ea typeface="Times New Roman"/>
                          <a:cs typeface="Times New Roman"/>
                        </a:rPr>
                        <a:t>Med</a:t>
                      </a:r>
                      <a:r>
                        <a:rPr lang="fr-FR" sz="2400" kern="1200" dirty="0" smtClean="0">
                          <a:solidFill>
                            <a:schemeClr val="dk1"/>
                          </a:solidFill>
                          <a:latin typeface="+mn-lt"/>
                          <a:ea typeface="Times New Roman"/>
                          <a:cs typeface="Times New Roman"/>
                        </a:rPr>
                        <a:t>Small</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a:latin typeface="+mj-lt"/>
                          <a:ea typeface="Times New Roman"/>
                          <a:cs typeface="Times New Roman"/>
                        </a:rPr>
                        <a:t>43</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228600" algn="just">
                        <a:spcBef>
                          <a:spcPts val="0"/>
                        </a:spcBef>
                        <a:spcAft>
                          <a:spcPts val="0"/>
                        </a:spcAft>
                      </a:pPr>
                      <a:endParaRPr lang="fr-FR"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endParaRPr lang="fr-FR"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smtClean="0">
                          <a:latin typeface="+mj-lt"/>
                          <a:ea typeface="Times New Roman"/>
                          <a:cs typeface="Times New Roman"/>
                        </a:rPr>
                        <a:t>Small</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just">
                        <a:spcBef>
                          <a:spcPts val="0"/>
                        </a:spcBef>
                        <a:spcAft>
                          <a:spcPts val="0"/>
                        </a:spcAft>
                      </a:pPr>
                      <a:r>
                        <a:rPr lang="fr-FR" sz="2400" dirty="0" smtClean="0">
                          <a:latin typeface="+mj-lt"/>
                          <a:ea typeface="Times New Roman"/>
                          <a:cs typeface="Times New Roman"/>
                        </a:rPr>
                        <a:t>25</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a:t>
            </a:r>
            <a:endParaRPr lang="en-US" dirty="0"/>
          </a:p>
        </p:txBody>
      </p:sp>
      <p:sp>
        <p:nvSpPr>
          <p:cNvPr id="3" name="Content Placeholder 2"/>
          <p:cNvSpPr>
            <a:spLocks noGrp="1"/>
          </p:cNvSpPr>
          <p:nvPr>
            <p:ph idx="1"/>
          </p:nvPr>
        </p:nvSpPr>
        <p:spPr/>
        <p:txBody>
          <a:bodyPr/>
          <a:lstStyle/>
          <a:p>
            <a:r>
              <a:rPr lang="en-US" dirty="0" smtClean="0"/>
              <a:t>Regression</a:t>
            </a:r>
          </a:p>
          <a:p>
            <a:r>
              <a:rPr lang="en-US" dirty="0" smtClean="0"/>
              <a:t>Neural Network</a:t>
            </a:r>
          </a:p>
          <a:p>
            <a:pPr lvl="1"/>
            <a:r>
              <a:rPr lang="en-US" dirty="0" smtClean="0"/>
              <a:t>15 inputs</a:t>
            </a:r>
          </a:p>
          <a:p>
            <a:pPr lvl="1"/>
            <a:r>
              <a:rPr lang="en-US" dirty="0" smtClean="0"/>
              <a:t>1 hidden layer with 15 nodes</a:t>
            </a:r>
          </a:p>
          <a:p>
            <a:pPr lvl="1"/>
            <a:r>
              <a:rPr lang="en-US" dirty="0" smtClean="0"/>
              <a:t>1 output</a:t>
            </a:r>
          </a:p>
          <a:p>
            <a:pPr lvl="1"/>
            <a:endParaRPr lang="en-US" dirty="0"/>
          </a:p>
          <a:p>
            <a:r>
              <a:rPr lang="en-US" dirty="0" smtClean="0"/>
              <a:t>Software:  SPSS Predictive Analytics Software</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Accuracy Results</a:t>
            </a:r>
            <a:endParaRPr lang="en-US" dirty="0"/>
          </a:p>
        </p:txBody>
      </p:sp>
      <p:graphicFrame>
        <p:nvGraphicFramePr>
          <p:cNvPr id="4" name="Content Placeholder 3"/>
          <p:cNvGraphicFramePr>
            <a:graphicFrameLocks noGrp="1"/>
          </p:cNvGraphicFramePr>
          <p:nvPr>
            <p:ph idx="1"/>
          </p:nvPr>
        </p:nvGraphicFramePr>
        <p:xfrm>
          <a:off x="457200" y="1981200"/>
          <a:ext cx="8229600" cy="3429000"/>
        </p:xfrm>
        <a:graphic>
          <a:graphicData uri="http://schemas.openxmlformats.org/drawingml/2006/table">
            <a:tbl>
              <a:tblPr firstRow="1" bandRow="1">
                <a:tableStyleId>{5C22544A-7EE6-4342-B048-85BDC9FD1C3A}</a:tableStyleId>
              </a:tblPr>
              <a:tblGrid>
                <a:gridCol w="2743200"/>
                <a:gridCol w="2743200"/>
                <a:gridCol w="2743200"/>
              </a:tblGrid>
              <a:tr h="571500">
                <a:tc>
                  <a:txBody>
                    <a:bodyPr/>
                    <a:lstStyle/>
                    <a:p>
                      <a:pPr marL="0" marR="0" indent="228600" algn="l">
                        <a:spcBef>
                          <a:spcPts val="0"/>
                        </a:spcBef>
                        <a:spcAft>
                          <a:spcPts val="0"/>
                        </a:spcAft>
                      </a:pPr>
                      <a:r>
                        <a:rPr lang="fr-FR" sz="2400">
                          <a:solidFill>
                            <a:srgbClr val="000000"/>
                          </a:solidFill>
                          <a:latin typeface="+mj-lt"/>
                          <a:ea typeface="Times New Roman"/>
                          <a:cs typeface="Times New Roman"/>
                        </a:rPr>
                        <a:t> </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Regression</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Neural Network</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marL="0" marR="0" indent="0" algn="l">
                        <a:spcBef>
                          <a:spcPts val="0"/>
                        </a:spcBef>
                        <a:spcAft>
                          <a:spcPts val="0"/>
                        </a:spcAft>
                      </a:pPr>
                      <a:r>
                        <a:rPr lang="fr-FR" sz="2400">
                          <a:solidFill>
                            <a:srgbClr val="000000"/>
                          </a:solidFill>
                          <a:latin typeface="+mj-lt"/>
                          <a:ea typeface="Times New Roman"/>
                          <a:cs typeface="Times New Roman"/>
                        </a:rPr>
                        <a:t>Minimum Error</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a:solidFill>
                            <a:srgbClr val="000000"/>
                          </a:solidFill>
                          <a:latin typeface="+mj-lt"/>
                          <a:ea typeface="Times New Roman"/>
                          <a:cs typeface="Times New Roman"/>
                        </a:rPr>
                        <a:t>-</a:t>
                      </a:r>
                      <a:r>
                        <a:rPr lang="fr-FR" sz="2400" dirty="0" smtClean="0">
                          <a:solidFill>
                            <a:srgbClr val="000000"/>
                          </a:solidFill>
                          <a:latin typeface="+mj-lt"/>
                          <a:ea typeface="Times New Roman"/>
                          <a:cs typeface="Times New Roman"/>
                        </a:rPr>
                        <a:t>2.21</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a:solidFill>
                            <a:srgbClr val="000000"/>
                          </a:solidFill>
                          <a:latin typeface="+mj-lt"/>
                          <a:ea typeface="Times New Roman"/>
                          <a:cs typeface="Times New Roman"/>
                        </a:rPr>
                        <a:t>-2.42</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marL="0" marR="0" indent="0" algn="l">
                        <a:spcBef>
                          <a:spcPts val="0"/>
                        </a:spcBef>
                        <a:spcAft>
                          <a:spcPts val="0"/>
                        </a:spcAft>
                      </a:pPr>
                      <a:r>
                        <a:rPr lang="fr-FR" sz="2400">
                          <a:solidFill>
                            <a:srgbClr val="000000"/>
                          </a:solidFill>
                          <a:latin typeface="+mj-lt"/>
                          <a:ea typeface="Times New Roman"/>
                          <a:cs typeface="Times New Roman"/>
                        </a:rPr>
                        <a:t>Maximum Error</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18.10</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4.16</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marL="0" marR="0" indent="0" algn="l">
                        <a:spcBef>
                          <a:spcPts val="0"/>
                        </a:spcBef>
                        <a:spcAft>
                          <a:spcPts val="0"/>
                        </a:spcAft>
                      </a:pPr>
                      <a:r>
                        <a:rPr lang="fr-FR" sz="2400">
                          <a:solidFill>
                            <a:srgbClr val="000000"/>
                          </a:solidFill>
                          <a:latin typeface="+mj-lt"/>
                          <a:ea typeface="Times New Roman"/>
                          <a:cs typeface="Times New Roman"/>
                        </a:rPr>
                        <a:t>Mean Absolute Error</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1.71</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0.45</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marL="0" marR="0" indent="0" algn="l">
                        <a:spcBef>
                          <a:spcPts val="0"/>
                        </a:spcBef>
                        <a:spcAft>
                          <a:spcPts val="0"/>
                        </a:spcAft>
                      </a:pPr>
                      <a:r>
                        <a:rPr lang="fr-FR" sz="2400">
                          <a:solidFill>
                            <a:srgbClr val="000000"/>
                          </a:solidFill>
                          <a:latin typeface="+mj-lt"/>
                          <a:ea typeface="Times New Roman"/>
                          <a:cs typeface="Times New Roman"/>
                        </a:rPr>
                        <a:t>Standard Deviation</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a:solidFill>
                            <a:srgbClr val="000000"/>
                          </a:solidFill>
                          <a:latin typeface="+mj-lt"/>
                          <a:ea typeface="Times New Roman"/>
                          <a:cs typeface="Times New Roman"/>
                        </a:rPr>
                        <a:t>3.37</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0.72</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marL="0" marR="0" indent="0" algn="l">
                        <a:spcBef>
                          <a:spcPts val="0"/>
                        </a:spcBef>
                        <a:spcAft>
                          <a:spcPts val="0"/>
                        </a:spcAft>
                      </a:pPr>
                      <a:r>
                        <a:rPr lang="fr-FR" sz="2400">
                          <a:solidFill>
                            <a:srgbClr val="000000"/>
                          </a:solidFill>
                          <a:latin typeface="+mj-lt"/>
                          <a:ea typeface="Times New Roman"/>
                          <a:cs typeface="Times New Roman"/>
                        </a:rPr>
                        <a:t>Linear Correlation</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a:solidFill>
                            <a:srgbClr val="000000"/>
                          </a:solidFill>
                          <a:latin typeface="+mj-lt"/>
                          <a:ea typeface="Times New Roman"/>
                          <a:cs typeface="Times New Roman"/>
                        </a:rPr>
                        <a:t>0.96</a:t>
                      </a:r>
                      <a:endParaRPr lang="en-US" sz="240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228600" algn="ctr">
                        <a:spcBef>
                          <a:spcPts val="0"/>
                        </a:spcBef>
                        <a:spcAft>
                          <a:spcPts val="0"/>
                        </a:spcAft>
                      </a:pPr>
                      <a:r>
                        <a:rPr lang="fr-FR" sz="2400" dirty="0" smtClean="0">
                          <a:solidFill>
                            <a:srgbClr val="000000"/>
                          </a:solidFill>
                          <a:latin typeface="+mj-lt"/>
                          <a:ea typeface="Times New Roman"/>
                          <a:cs typeface="Times New Roman"/>
                        </a:rPr>
                        <a:t>0.99</a:t>
                      </a:r>
                      <a:endParaRPr lang="en-US" sz="2400" dirty="0">
                        <a:latin typeface="+mj-lt"/>
                        <a:ea typeface="Times New Roman"/>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69252" y="1779430"/>
            <a:ext cx="5998348" cy="431656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Neural Network</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752601" y="1752600"/>
            <a:ext cx="5919558" cy="403002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444</Words>
  <Application>Microsoft Office PowerPoint</Application>
  <PresentationFormat>On-screen Show (4:3)</PresentationFormat>
  <Paragraphs>154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Revenue Generation in Hospital Foundations:  Neural Network versus Regression Model Recommendations</vt:lpstr>
      <vt:lpstr>Problem</vt:lpstr>
      <vt:lpstr>Foundation Structure</vt:lpstr>
      <vt:lpstr>Data</vt:lpstr>
      <vt:lpstr>Foundations Number per Region and by Size </vt:lpstr>
      <vt:lpstr>Models</vt:lpstr>
      <vt:lpstr>Models Accuracy Results</vt:lpstr>
      <vt:lpstr>Regression</vt:lpstr>
      <vt:lpstr>Neural Network</vt:lpstr>
      <vt:lpstr>Variable Importance</vt:lpstr>
      <vt:lpstr>Comparative Variable Importance</vt:lpstr>
      <vt:lpstr>Conclusions</vt:lpstr>
    </vt:vector>
  </TitlesOfParts>
  <Company>Loyola University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Generation in Hospital Foundations:  Neural Network versus Regression Model Recommendations</dc:title>
  <dc:creator>Information Technology Services</dc:creator>
  <cp:lastModifiedBy>Information Technology Services</cp:lastModifiedBy>
  <cp:revision>10</cp:revision>
  <dcterms:created xsi:type="dcterms:W3CDTF">2010-07-06T18:12:53Z</dcterms:created>
  <dcterms:modified xsi:type="dcterms:W3CDTF">2010-07-06T19:32:16Z</dcterms:modified>
</cp:coreProperties>
</file>